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502" r:id="rId2"/>
    <p:sldId id="507" r:id="rId3"/>
    <p:sldId id="498" r:id="rId4"/>
    <p:sldId id="503" r:id="rId5"/>
    <p:sldId id="508" r:id="rId6"/>
    <p:sldId id="509" r:id="rId7"/>
    <p:sldId id="510" r:id="rId8"/>
    <p:sldId id="511" r:id="rId9"/>
    <p:sldId id="512" r:id="rId10"/>
    <p:sldId id="513" r:id="rId11"/>
    <p:sldId id="517" r:id="rId12"/>
    <p:sldId id="515" r:id="rId13"/>
    <p:sldId id="518" r:id="rId14"/>
    <p:sldId id="514" r:id="rId15"/>
    <p:sldId id="520" r:id="rId16"/>
    <p:sldId id="523" r:id="rId17"/>
    <p:sldId id="519" r:id="rId18"/>
    <p:sldId id="524" r:id="rId19"/>
    <p:sldId id="521" r:id="rId20"/>
    <p:sldId id="51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7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FF7E-E58E-4F37-96BE-F845B11B10CE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05748-5CC4-4A07-9193-5A1FCC206C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3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05748-5CC4-4A07-9193-5A1FCC206C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16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698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185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870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992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3373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114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0007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9523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675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881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0056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386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4000">
              <a:srgbClr val="FFEECB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2024-03-27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3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quaternion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anceswithcode.net/engineeringnotes/quaternions/quaternions.html" TargetMode="External"/><Relationship Id="rId3" Type="http://schemas.openxmlformats.org/officeDocument/2006/relationships/hyperlink" Target="https://medium.com/@lalesena/euler-angles-rotations-and-gimbal-lock-brief-explanation-de1d4764170" TargetMode="External"/><Relationship Id="rId7" Type="http://schemas.openxmlformats.org/officeDocument/2006/relationships/hyperlink" Target="https://github.com/Krasjet/quaternion?tab=readme-ov-fil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zjMuIxRvygQ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bilibili.com/video/BV1v4411H7ez?p=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865E62-C7AC-CB5F-9D5C-BD6BDB2A5BDD}"/>
              </a:ext>
            </a:extLst>
          </p:cNvPr>
          <p:cNvSpPr txBox="1"/>
          <p:nvPr/>
        </p:nvSpPr>
        <p:spPr>
          <a:xfrm>
            <a:off x="199109" y="489504"/>
            <a:ext cx="543306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Fundamental of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汉仪旗黑X1-75W" pitchFamily="18" charset="-122"/>
                <a:cs typeface="Times New Roman" pitchFamily="18" charset="0"/>
                <a:sym typeface="+mn-ea"/>
              </a:rPr>
              <a:t>			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D9EC9E-665D-BF65-FD39-B6569794D56C}"/>
              </a:ext>
            </a:extLst>
          </p:cNvPr>
          <p:cNvSpPr txBox="1"/>
          <p:nvPr/>
        </p:nvSpPr>
        <p:spPr>
          <a:xfrm>
            <a:off x="374073" y="5418417"/>
            <a:ext cx="175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Weitao Xiong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7A11B-96C6-A4ED-1CEA-7A92956704E1}"/>
              </a:ext>
            </a:extLst>
          </p:cNvPr>
          <p:cNvSpPr txBox="1"/>
          <p:nvPr/>
        </p:nvSpPr>
        <p:spPr>
          <a:xfrm>
            <a:off x="9664146" y="5475484"/>
            <a:ext cx="29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Advisor: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Prof.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Hongfei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Xue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6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DCD78B-4666-9FD6-9516-15A74E5E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81E26E-2900-5A5E-92BE-5C33778A40E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3A9FE-59A4-B154-AB89-4E8E3F62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56060E-1994-8013-479A-4E56050B9AA0}"/>
              </a:ext>
            </a:extLst>
          </p:cNvPr>
          <p:cNvSpPr txBox="1"/>
          <p:nvPr/>
        </p:nvSpPr>
        <p:spPr>
          <a:xfrm>
            <a:off x="609600" y="728433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Z-Y-Z Euler Angle, which was used in robotics  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1C976B-34BF-A687-D202-87C98B31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12" y="3967784"/>
            <a:ext cx="5739743" cy="381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D23B36-5DC1-002A-B001-79DDE88A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12" y="1429191"/>
            <a:ext cx="6985359" cy="21654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D9AB22-D58A-7E70-E98A-8CDE26051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879" y="4546273"/>
            <a:ext cx="5739743" cy="10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375D99-293E-58A5-F844-E9DF45FB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A280429F-768F-07CB-040B-61F0715C7C74}"/>
              </a:ext>
            </a:extLst>
          </p:cNvPr>
          <p:cNvSpPr txBox="1"/>
          <p:nvPr/>
        </p:nvSpPr>
        <p:spPr>
          <a:xfrm>
            <a:off x="1096617" y="787353"/>
            <a:ext cx="6506818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Euler Angle is vulnerable to a gimbal lock.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Gimbal Lock is a phenomenon that occurs when two of the three axes of rotation of a 3D object align, resulting in a loss of one degree of freedom. So the system goes from 3 dimensions to 2 dimensions.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6DF44F-23AC-044C-C2BC-59E5D4B4DC10}"/>
              </a:ext>
            </a:extLst>
          </p:cNvPr>
          <p:cNvSpPr txBox="1"/>
          <p:nvPr/>
        </p:nvSpPr>
        <p:spPr>
          <a:xfrm>
            <a:off x="1096616" y="3780256"/>
            <a:ext cx="9286461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ways to avoid this problem: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·Changing the rotation sequence, if you need to obtain a solution in Euler Angles this is 	  the best way to avoid this problem.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·Using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Quaternions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quaternions do not suffer gimbal lock.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2A2D41-2640-7C69-A183-B681A7E7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23CEC2-75B2-251C-A8A1-0E3DE5E3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83" y="926670"/>
            <a:ext cx="1992794" cy="19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5A20C8A-3ADF-63A6-AEA9-C7495066D4D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53FBA8-C670-F0C0-64B9-715793FCC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9976EE-3690-4097-68B0-D5EEC0EC7C23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Gimbal Lock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0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E3FABA-DE73-3EFE-E3A8-623BE217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135D7E-8722-1EED-AEAE-0992541B8D20}"/>
              </a:ext>
            </a:extLst>
          </p:cNvPr>
          <p:cNvSpPr txBox="1"/>
          <p:nvPr/>
        </p:nvSpPr>
        <p:spPr>
          <a:xfrm>
            <a:off x="901146" y="747316"/>
            <a:ext cx="505570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 is quite similar to Complex Number. So first, let us review Complex Number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E47BE8-9764-EBCD-F03C-F60C1C0E9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43" y="1946430"/>
            <a:ext cx="1748735" cy="3221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191E3B-4C5B-8CED-44F7-F5EC26D8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43" y="2794889"/>
            <a:ext cx="1741058" cy="3221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B4D00F-C89D-AF76-9C72-3ED0B3E05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998" y="3802373"/>
            <a:ext cx="8514522" cy="4307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1974AB-969D-6426-7AF8-450E2C768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714" y="4523778"/>
            <a:ext cx="2344186" cy="9283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74EDD9A-74FE-2986-BB3E-D2CBEE9EFF6B}"/>
              </a:ext>
            </a:extLst>
          </p:cNvPr>
          <p:cNvSpPr txBox="1"/>
          <p:nvPr/>
        </p:nvSpPr>
        <p:spPr>
          <a:xfrm>
            <a:off x="7741069" y="6147400"/>
            <a:ext cx="213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form of Z2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E3C579-0110-8FE4-DFFC-092AD38D6293}"/>
              </a:ext>
            </a:extLst>
          </p:cNvPr>
          <p:cNvSpPr txBox="1"/>
          <p:nvPr/>
        </p:nvSpPr>
        <p:spPr>
          <a:xfrm>
            <a:off x="5675126" y="6147400"/>
            <a:ext cx="229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form of Z1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E85688E-E216-13C1-A77C-8C88C5E437DE}"/>
              </a:ext>
            </a:extLst>
          </p:cNvPr>
          <p:cNvCxnSpPr>
            <a:cxnSpLocks/>
          </p:cNvCxnSpPr>
          <p:nvPr/>
        </p:nvCxnSpPr>
        <p:spPr>
          <a:xfrm>
            <a:off x="6845125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9DB7CB3-ED8C-64A1-11D1-CDF35BF6CFCC}"/>
              </a:ext>
            </a:extLst>
          </p:cNvPr>
          <p:cNvCxnSpPr>
            <a:cxnSpLocks/>
          </p:cNvCxnSpPr>
          <p:nvPr/>
        </p:nvCxnSpPr>
        <p:spPr>
          <a:xfrm>
            <a:off x="7998063" y="5620936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E172BE5-FA16-994D-FD96-B9C4151E143D}"/>
              </a:ext>
            </a:extLst>
          </p:cNvPr>
          <p:cNvSpPr txBox="1"/>
          <p:nvPr/>
        </p:nvSpPr>
        <p:spPr>
          <a:xfrm>
            <a:off x="3775530" y="1899233"/>
            <a:ext cx="149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B202EE-E0F1-BDA1-A04E-309FDA0BE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259" y="1839163"/>
            <a:ext cx="2467241" cy="4294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40BF88B-7F81-AB83-EC23-436F446E9533}"/>
              </a:ext>
            </a:extLst>
          </p:cNvPr>
          <p:cNvSpPr txBox="1"/>
          <p:nvPr/>
        </p:nvSpPr>
        <p:spPr>
          <a:xfrm>
            <a:off x="1061307" y="3422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EAFAB2-0175-F1B2-80A7-12A7C2AB4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3DDA08E-C733-DFA0-A03C-24CACC674485}"/>
              </a:ext>
            </a:extLst>
          </p:cNvPr>
          <p:cNvSpPr txBox="1"/>
          <p:nvPr/>
        </p:nvSpPr>
        <p:spPr>
          <a:xfrm>
            <a:off x="96961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Complex Number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4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1E3DEB-8E92-C43B-A11B-19D19FF5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AC4998-D41C-A668-58D7-8B93EE68357A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F8A23-4F76-C1F7-05B0-E0619F03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4F4333-B46D-481B-9C09-24C04501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8" y="2317921"/>
            <a:ext cx="5005894" cy="28075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009B16-2DCD-6269-7C0B-8CD772282DC8}"/>
              </a:ext>
            </a:extLst>
          </p:cNvPr>
          <p:cNvSpPr txBox="1"/>
          <p:nvPr/>
        </p:nvSpPr>
        <p:spPr>
          <a:xfrm>
            <a:off x="901148" y="858943"/>
            <a:ext cx="463163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Rotation: For example,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(4,1) will counterclockwise 30 degrees.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7710E9-7C41-9B3B-A8CD-4586C9AC50F5}"/>
              </a:ext>
            </a:extLst>
          </p:cNvPr>
          <p:cNvSpPr txBox="1"/>
          <p:nvPr/>
        </p:nvSpPr>
        <p:spPr>
          <a:xfrm>
            <a:off x="6604738" y="1409349"/>
            <a:ext cx="309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First, convert (4,1) to 4+1*I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225A3C-26BF-3068-17FA-3F4DB02F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521" y="2866920"/>
            <a:ext cx="3249376" cy="2672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3DCCD63-193C-7CA0-3C7B-317E7D6BBD9A}"/>
              </a:ext>
            </a:extLst>
          </p:cNvPr>
          <p:cNvSpPr txBox="1"/>
          <p:nvPr/>
        </p:nvSpPr>
        <p:spPr>
          <a:xfrm>
            <a:off x="6604738" y="2317921"/>
            <a:ext cx="94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1E1A543-D5FC-3A6D-04FA-3DBD29712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741" y="3402567"/>
            <a:ext cx="5124419" cy="22694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5D02E1-F1D1-E9B6-D367-9302F311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41" y="3822536"/>
            <a:ext cx="1483384" cy="18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6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E3B43-4E42-C1CD-44BB-8FF1E094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1975" y="6259547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279A3-5DE1-06C4-34B2-9152A046FA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5CCA2C6-8EA1-FF14-2683-ECE37B23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06" y="1841207"/>
            <a:ext cx="3919545" cy="4242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B4737FB-A0FB-AF12-4199-EA2EADDEAEFF}"/>
              </a:ext>
            </a:extLst>
          </p:cNvPr>
          <p:cNvSpPr txBox="1"/>
          <p:nvPr/>
        </p:nvSpPr>
        <p:spPr>
          <a:xfrm>
            <a:off x="2861191" y="2654479"/>
            <a:ext cx="1464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8CBDA79-F273-8B55-B40F-D54153EC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89932" y="2084440"/>
            <a:ext cx="134585" cy="6944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2278177-ABBC-E731-12B1-0731E4C6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06009" y="1665674"/>
            <a:ext cx="168640" cy="14979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7E96B78-8541-78A4-EC45-5923354DFB90}"/>
              </a:ext>
            </a:extLst>
          </p:cNvPr>
          <p:cNvSpPr txBox="1"/>
          <p:nvPr/>
        </p:nvSpPr>
        <p:spPr>
          <a:xfrm>
            <a:off x="4797971" y="2665103"/>
            <a:ext cx="1341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Imaginary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125390-CF07-89CC-5FE7-62E00C5B250B}"/>
              </a:ext>
            </a:extLst>
          </p:cNvPr>
          <p:cNvSpPr txBox="1"/>
          <p:nvPr/>
        </p:nvSpPr>
        <p:spPr>
          <a:xfrm>
            <a:off x="6139286" y="2798695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DB53AF-7937-9576-2274-26F6DD9FFD02}"/>
              </a:ext>
            </a:extLst>
          </p:cNvPr>
          <p:cNvSpPr txBox="1"/>
          <p:nvPr/>
        </p:nvSpPr>
        <p:spPr>
          <a:xfrm>
            <a:off x="6687401" y="2662663"/>
            <a:ext cx="82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50520C-E2E5-012C-8C02-E7A4228088DC}"/>
              </a:ext>
            </a:extLst>
          </p:cNvPr>
          <p:cNvSpPr/>
          <p:nvPr/>
        </p:nvSpPr>
        <p:spPr>
          <a:xfrm>
            <a:off x="4930133" y="2633869"/>
            <a:ext cx="264941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5789687-9CF3-D3BE-FE59-B99BB7867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306" y="1089333"/>
            <a:ext cx="4161181" cy="43716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9517253-C7E5-65BC-A32F-24EA1DEAD92F}"/>
              </a:ext>
            </a:extLst>
          </p:cNvPr>
          <p:cNvSpPr txBox="1"/>
          <p:nvPr/>
        </p:nvSpPr>
        <p:spPr>
          <a:xfrm>
            <a:off x="1133488" y="1091481"/>
            <a:ext cx="148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Quaternions:</a:t>
            </a:r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1724EF3-D207-A681-5734-DF8D2157D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36D5E2A-DE6D-CEF3-7CFD-2AF01180C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A166BFA-D1EA-4350-7C04-B94AA56C8EC3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2A7A4A-CBB2-A289-2AF5-BBEEDC94CD27}"/>
              </a:ext>
            </a:extLst>
          </p:cNvPr>
          <p:cNvSpPr txBox="1"/>
          <p:nvPr/>
        </p:nvSpPr>
        <p:spPr>
          <a:xfrm>
            <a:off x="1133488" y="3472069"/>
            <a:ext cx="157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E6A3B41F-112D-B329-DECC-D97BEC460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778" y="3986130"/>
            <a:ext cx="4222967" cy="227341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E2F4918-DE1C-07DB-E443-C283B873C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971" y="4168692"/>
            <a:ext cx="3788172" cy="20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4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840C2C-CE44-F01E-41F6-21C25225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E2DB0-9750-2DAF-06F5-A7C6AF3DFFBF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A61D7-A53E-075E-2A1D-C5DE3C24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A1030E-7576-DC2B-129B-3E586B51F66B}"/>
              </a:ext>
            </a:extLst>
          </p:cNvPr>
          <p:cNvSpPr txBox="1"/>
          <p:nvPr/>
        </p:nvSpPr>
        <p:spPr>
          <a:xfrm>
            <a:off x="921027" y="153541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Axis-Angle Representation of 3D Rotations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33D585-052E-0ECC-0696-1BDC089B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92" y="1087731"/>
            <a:ext cx="3943553" cy="20321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0099BA6-BBE5-E90F-39E9-80FB39DB2AD3}"/>
              </a:ext>
            </a:extLst>
          </p:cNvPr>
          <p:cNvSpPr txBox="1"/>
          <p:nvPr/>
        </p:nvSpPr>
        <p:spPr>
          <a:xfrm>
            <a:off x="485347" y="1087731"/>
            <a:ext cx="609600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Euler's rotation theorem, any 3D rotation (or sequence of rotations) can be specified using two parameters: a unit vector that defines an axis of rotation; and an angle θ describing the magnitude of the rotation about that axis.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DFB35-5837-93DD-EEF2-8BD4132446F6}"/>
              </a:ext>
            </a:extLst>
          </p:cNvPr>
          <p:cNvSpPr txBox="1"/>
          <p:nvPr/>
        </p:nvSpPr>
        <p:spPr>
          <a:xfrm>
            <a:off x="485347" y="3199963"/>
            <a:ext cx="708094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axis-angle rotation can therefore be represented by four numbers 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6EC7C6-39A5-FA99-B669-33595FF23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17" y="3919744"/>
            <a:ext cx="1885950" cy="4762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44B48C-273A-9697-10E0-BDE3AEBA8446}"/>
              </a:ext>
            </a:extLst>
          </p:cNvPr>
          <p:cNvSpPr txBox="1"/>
          <p:nvPr/>
        </p:nvSpPr>
        <p:spPr>
          <a:xfrm>
            <a:off x="921027" y="4821991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is a unit vector that defines the axis of rotation</a:t>
            </a:r>
          </a:p>
          <a:p>
            <a:pPr algn="l">
              <a:lnSpc>
                <a:spcPct val="150000"/>
              </a:lnSpc>
            </a:pP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θ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is the amount of rotation around 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x̂, ŷ, ẑ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798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44010C-272F-276F-5C7E-F3B638A7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E0F1BA-73C1-A88B-7A86-E0AC6CCEDC1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EDA0A-688B-D357-ECAC-35BB6AE6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CFE826-F232-E4B2-52F2-7D58CEDB9A36}"/>
              </a:ext>
            </a:extLst>
          </p:cNvPr>
          <p:cNvSpPr txBox="1"/>
          <p:nvPr/>
        </p:nvSpPr>
        <p:spPr>
          <a:xfrm>
            <a:off x="969617" y="168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Convert Axis-Angle to Quaternion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B00AF0-0284-CB0D-161A-25858D1BDBA1}"/>
              </a:ext>
            </a:extLst>
          </p:cNvPr>
          <p:cNvSpPr txBox="1"/>
          <p:nvPr/>
        </p:nvSpPr>
        <p:spPr>
          <a:xfrm>
            <a:off x="808383" y="899348"/>
            <a:ext cx="6096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If we know the axis-angle components (θ, x̂, ŷ, ẑ), we can convert to a rotation quaternion q as follows: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188ABA-D8E1-87CB-B723-F040AC591A65}"/>
              </a:ext>
            </a:extLst>
          </p:cNvPr>
          <p:cNvSpPr txBox="1"/>
          <p:nvPr/>
        </p:nvSpPr>
        <p:spPr>
          <a:xfrm>
            <a:off x="1451113" y="2283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= (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fr-FR" altLang="zh-CN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</a:t>
            </a:r>
            <a:r>
              <a:rPr lang="fr-FR" altLang="zh-C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fr-FR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8C75EB-F5F9-68E7-DFC0-9A2D110A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59" y="2050774"/>
            <a:ext cx="2065341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DE7CA6-30F6-B64B-018C-F79BA7F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D78788-B811-CD05-73E0-489F378D6DF0}"/>
              </a:ext>
            </a:extLst>
          </p:cNvPr>
          <p:cNvSpPr txBox="1"/>
          <p:nvPr/>
        </p:nvSpPr>
        <p:spPr>
          <a:xfrm>
            <a:off x="704822" y="576123"/>
            <a:ext cx="6718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Rotation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2E1AF5-4FC3-211A-A28F-619F1B64AA5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3957CC2-2256-4A85-1FFE-32AAB444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8F44858-331B-681D-5F8E-ED1BEB884DF3}"/>
              </a:ext>
            </a:extLst>
          </p:cNvPr>
          <p:cNvSpPr txBox="1"/>
          <p:nvPr/>
        </p:nvSpPr>
        <p:spPr>
          <a:xfrm>
            <a:off x="6964018" y="1285209"/>
            <a:ext cx="3836504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first define that axis with a unit vector which will write as having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j, and k components normalized so that the sum of the squares of those components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C239D-6245-8D1D-CEED-3BFDDAC1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6" y="1034398"/>
            <a:ext cx="5767478" cy="32725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D8BD27-3A85-4535-41FB-B3AE8F31D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96" y="4969510"/>
            <a:ext cx="5480332" cy="12065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5D83130-603C-BDCA-45E8-0EFD7F62A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36719C9-8395-2CCA-A4E2-572F43BEB04E}"/>
              </a:ext>
            </a:extLst>
          </p:cNvPr>
          <p:cNvSpPr txBox="1"/>
          <p:nvPr/>
        </p:nvSpPr>
        <p:spPr>
          <a:xfrm>
            <a:off x="868018" y="1766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Quaternion to handle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47E4BE-B097-CC01-E8A5-2F7247AC0A8D}"/>
              </a:ext>
            </a:extLst>
          </p:cNvPr>
          <p:cNvSpPr txBox="1"/>
          <p:nvPr/>
        </p:nvSpPr>
        <p:spPr>
          <a:xfrm>
            <a:off x="1192695" y="5188225"/>
            <a:ext cx="445273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convert Axis-Angle to Quaternion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1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2DE863-8961-FEDD-6979-E28A1316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0C339-3116-4516-23B1-BB820885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9" y="389222"/>
            <a:ext cx="8129893" cy="40536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4F8732-463A-F5A7-CDBC-C23550B5B064}"/>
              </a:ext>
            </a:extLst>
          </p:cNvPr>
          <p:cNvSpPr txBox="1"/>
          <p:nvPr/>
        </p:nvSpPr>
        <p:spPr>
          <a:xfrm>
            <a:off x="5406888" y="6274446"/>
            <a:ext cx="176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Visualization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466D65-27C8-8B9B-8270-12B73B02FD06}"/>
              </a:ext>
            </a:extLst>
          </p:cNvPr>
          <p:cNvSpPr txBox="1"/>
          <p:nvPr/>
        </p:nvSpPr>
        <p:spPr>
          <a:xfrm>
            <a:off x="6828182" y="6274446"/>
            <a:ext cx="315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https://eater.net/quaternions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68F302-D08F-ADBD-2F1C-C326E593C6BC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A2125B-281E-9969-D938-E1E95845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7F9338-EA85-0965-3735-474E17ED4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113" y="5025265"/>
            <a:ext cx="5457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CB0CBA-9EC7-6E43-62D3-EA4C46D8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E8DC58-1630-BDBE-6997-3850849D9B14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68B5D4-E7E2-B226-6213-32C2AE9D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B5A064-ABF6-B900-6871-E1255E00F378}"/>
              </a:ext>
            </a:extLst>
          </p:cNvPr>
          <p:cNvSpPr txBox="1"/>
          <p:nvPr/>
        </p:nvSpPr>
        <p:spPr>
          <a:xfrm>
            <a:off x="2425148" y="1210126"/>
            <a:ext cx="60960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Single-axis rotations 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Two-axis rotations(use Euler)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3-axis rotations(use quaternion)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No gimbal lock/changing axes.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Interpolation is smooth and direct.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dirty="0"/>
              <a:t>Simple to do calculations with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41E915-97A1-AA23-844E-5C35F0915C06}"/>
              </a:ext>
            </a:extLst>
          </p:cNvPr>
          <p:cNvSpPr txBox="1"/>
          <p:nvPr/>
        </p:nvSpPr>
        <p:spPr>
          <a:xfrm>
            <a:off x="828261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5A733-B34D-7F9A-A4D0-D8EBC3F6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CF6320-53F6-FEE4-B7CD-04021830C91C}"/>
              </a:ext>
            </a:extLst>
          </p:cNvPr>
          <p:cNvSpPr/>
          <p:nvPr/>
        </p:nvSpPr>
        <p:spPr>
          <a:xfrm>
            <a:off x="0" y="-2"/>
            <a:ext cx="6096000" cy="6858000"/>
          </a:xfrm>
          <a:prstGeom prst="rect">
            <a:avLst/>
          </a:prstGeom>
          <a:gradFill>
            <a:gsLst>
              <a:gs pos="0">
                <a:srgbClr val="1C2F43"/>
              </a:gs>
              <a:gs pos="10000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3D Motion consists of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Translation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pure rotation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Rotation is complex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, </a:t>
            </a: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focus 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Rotation Matrix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Euler Angles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G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imbal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Lock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Quaternion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Axis-Angle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9F59A-DB27-D645-087B-904075C1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A0036F-57A0-263C-F589-2EBE95C93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978" y="1673087"/>
            <a:ext cx="3404936" cy="1623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53496-9A60-687F-1BE4-309BE3560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729" y="3000663"/>
            <a:ext cx="3573872" cy="17563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8EC111-FD25-1CC6-700A-933CBDF5D24B}"/>
              </a:ext>
            </a:extLst>
          </p:cNvPr>
          <p:cNvSpPr txBox="1"/>
          <p:nvPr/>
        </p:nvSpPr>
        <p:spPr>
          <a:xfrm>
            <a:off x="124172" y="178413"/>
            <a:ext cx="6115878" cy="118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  <a:sym typeface="+mn-ea"/>
              </a:rPr>
              <a:t>3D Motion</a:t>
            </a:r>
          </a:p>
        </p:txBody>
      </p:sp>
    </p:spTree>
    <p:extLst>
      <p:ext uri="{BB962C8B-B14F-4D97-AF65-F5344CB8AC3E}">
        <p14:creationId xmlns:p14="http://schemas.microsoft.com/office/powerpoint/2010/main" val="412042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48CE35-645B-B04A-F1F0-5CC583E7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F372CF-776A-5A26-4305-53DEEA4FE08B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9AD38D-657A-0983-0328-961CD73EDFCB}"/>
              </a:ext>
            </a:extLst>
          </p:cNvPr>
          <p:cNvSpPr txBox="1"/>
          <p:nvPr/>
        </p:nvSpPr>
        <p:spPr>
          <a:xfrm>
            <a:off x="886018" y="15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Reference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56717-916A-3386-FE02-A8F0FA97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9AE63B-3159-1E7C-5374-52A919E27919}"/>
              </a:ext>
            </a:extLst>
          </p:cNvPr>
          <p:cNvSpPr txBox="1"/>
          <p:nvPr/>
        </p:nvSpPr>
        <p:spPr>
          <a:xfrm>
            <a:off x="940904" y="3046815"/>
            <a:ext cx="6440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Ena, A. (2022, October 3). </a:t>
            </a:r>
            <a:r>
              <a:rPr lang="en-US" altLang="zh-CN" i="1" dirty="0">
                <a:effectLst/>
              </a:rPr>
              <a:t>Euler angles, rotations and gimbal lock, brief explanation.</a:t>
            </a:r>
            <a:r>
              <a:rPr lang="en-US" altLang="zh-CN" dirty="0">
                <a:effectLst/>
              </a:rPr>
              <a:t> Medium. </a:t>
            </a:r>
            <a:r>
              <a:rPr lang="en-US" altLang="zh-CN" dirty="0">
                <a:effectLst/>
                <a:hlinkClick r:id="rId3"/>
              </a:rPr>
              <a:t>https://medium.com/@lalesena/euler-angles-rotations-and-gimbal-lock-brief-explanation-de1d4764170 </a:t>
            </a:r>
            <a:endParaRPr lang="en-US" altLang="zh-CN" dirty="0"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CF9D59-6B52-8068-47AD-FA39D3C0F1BD}"/>
              </a:ext>
            </a:extLst>
          </p:cNvPr>
          <p:cNvSpPr txBox="1"/>
          <p:nvPr/>
        </p:nvSpPr>
        <p:spPr>
          <a:xfrm>
            <a:off x="940904" y="926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Lei_ZM</a:t>
            </a:r>
            <a:r>
              <a:rPr lang="en-US" altLang="zh-CN" dirty="0">
                <a:effectLst/>
              </a:rPr>
              <a:t>. (2019, May 30). </a:t>
            </a:r>
            <a:r>
              <a:rPr lang="zh-CN" altLang="en-US" dirty="0">
                <a:effectLst/>
              </a:rPr>
              <a:t>台大機器人學之運動學－林沛群</a:t>
            </a:r>
            <a:r>
              <a:rPr lang="en-US" altLang="zh-CN" dirty="0">
                <a:effectLst/>
              </a:rPr>
              <a:t>. </a:t>
            </a:r>
            <a:r>
              <a:rPr lang="zh-CN" altLang="en-US" dirty="0">
                <a:effectLst/>
              </a:rPr>
              <a:t>哔哩哔哩</a:t>
            </a:r>
            <a:r>
              <a:rPr lang="en-US" altLang="zh-CN" dirty="0">
                <a:effectLst/>
              </a:rPr>
              <a:t>_</a:t>
            </a:r>
            <a:r>
              <a:rPr lang="en-US" altLang="zh-CN" dirty="0" err="1">
                <a:effectLst/>
              </a:rPr>
              <a:t>bilibili</a:t>
            </a:r>
            <a:r>
              <a:rPr lang="en-US" altLang="zh-CN" dirty="0">
                <a:effectLst/>
              </a:rPr>
              <a:t>. </a:t>
            </a:r>
            <a:r>
              <a:rPr lang="en-US" altLang="zh-CN" dirty="0">
                <a:effectLst/>
                <a:hlinkClick r:id="rId4"/>
              </a:rPr>
              <a:t>https://www.bilibili.com/video/BV1v4411H7ez?p=1 </a:t>
            </a:r>
            <a:endParaRPr lang="en-US" altLang="zh-CN" dirty="0"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F20461-3C1E-7826-E58B-268A738C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C12742-696E-B82C-AE15-A52F37B58A98}"/>
              </a:ext>
            </a:extLst>
          </p:cNvPr>
          <p:cNvSpPr txBox="1"/>
          <p:nvPr/>
        </p:nvSpPr>
        <p:spPr>
          <a:xfrm>
            <a:off x="940904" y="201003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3Blue1Brown. (2018, October 26). </a:t>
            </a:r>
            <a:r>
              <a:rPr lang="en-US" altLang="zh-CN" i="1" dirty="0">
                <a:effectLst/>
              </a:rPr>
              <a:t>Quaternions and 3D rotation, explained interactively</a:t>
            </a:r>
            <a:r>
              <a:rPr lang="en-US" altLang="zh-CN" dirty="0">
                <a:effectLst/>
              </a:rPr>
              <a:t>. YouTube. </a:t>
            </a:r>
            <a:r>
              <a:rPr lang="en-US" altLang="zh-CN" dirty="0">
                <a:effectLst/>
                <a:hlinkClick r:id="rId6"/>
              </a:rPr>
              <a:t>https://www.youtube.com/watch?v=zjMuIxRvygQ </a:t>
            </a:r>
            <a:endParaRPr lang="en-US" altLang="zh-CN" dirty="0"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99421B-0DC7-0DEF-EF22-5420030804DF}"/>
              </a:ext>
            </a:extLst>
          </p:cNvPr>
          <p:cNvSpPr txBox="1"/>
          <p:nvPr/>
        </p:nvSpPr>
        <p:spPr>
          <a:xfrm>
            <a:off x="940904" y="5615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effectLst/>
              </a:rPr>
              <a:t>Krasjet</a:t>
            </a:r>
            <a:r>
              <a:rPr lang="en-US" altLang="zh-CN" dirty="0">
                <a:effectLst/>
              </a:rPr>
              <a:t>. (n.d.). </a:t>
            </a:r>
            <a:r>
              <a:rPr lang="en-US" altLang="zh-CN" i="1" dirty="0" err="1">
                <a:effectLst/>
              </a:rPr>
              <a:t>Krasjet</a:t>
            </a:r>
            <a:r>
              <a:rPr lang="en-US" altLang="zh-CN" i="1" dirty="0">
                <a:effectLst/>
              </a:rPr>
              <a:t>/Quaternion: A Brief Introduction to the quaternions and its applications in 3D geometry.</a:t>
            </a:r>
            <a:r>
              <a:rPr lang="en-US" altLang="zh-CN" dirty="0">
                <a:effectLst/>
              </a:rPr>
              <a:t> GitHub. </a:t>
            </a:r>
            <a:r>
              <a:rPr lang="en-US" altLang="zh-CN" dirty="0">
                <a:effectLst/>
                <a:hlinkClick r:id="rId7"/>
              </a:rPr>
              <a:t>https://github.com/Krasjet/quaternion?tab=readme-ov-file </a:t>
            </a:r>
            <a:endParaRPr lang="en-US" altLang="zh-CN" dirty="0">
              <a:effectLst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26D8D2-E0D0-2C1B-24E9-3AEE4169CCDC}"/>
              </a:ext>
            </a:extLst>
          </p:cNvPr>
          <p:cNvSpPr txBox="1"/>
          <p:nvPr/>
        </p:nvSpPr>
        <p:spPr>
          <a:xfrm>
            <a:off x="940904" y="4344147"/>
            <a:ext cx="6387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effectLst/>
              </a:rPr>
              <a:t>Rotation quaternions, and how to use them</a:t>
            </a:r>
            <a:r>
              <a:rPr lang="en-US" altLang="zh-CN" dirty="0">
                <a:effectLst/>
              </a:rPr>
              <a:t>. Quaternions. (n.d.). </a:t>
            </a:r>
            <a:r>
              <a:rPr lang="en-US" altLang="zh-CN" dirty="0">
                <a:effectLst/>
                <a:hlinkClick r:id="rId8"/>
              </a:rPr>
              <a:t>https://danceswithcode.net/engineeringnotes/quaternions/quaternions.html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98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EF09977-769E-0DA2-015A-82E625771063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79BD19-5876-607E-AFE1-D138016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F0C7F9-4280-E426-FD7B-E2CB6ADFF2E7}"/>
              </a:ext>
            </a:extLst>
          </p:cNvPr>
          <p:cNvSpPr txBox="1"/>
          <p:nvPr/>
        </p:nvSpPr>
        <p:spPr>
          <a:xfrm>
            <a:off x="969617" y="173828"/>
            <a:ext cx="514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Matrix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449F9-A1AC-2212-17DD-117A26ACEF98}"/>
              </a:ext>
            </a:extLst>
          </p:cNvPr>
          <p:cNvSpPr txBox="1"/>
          <p:nvPr/>
        </p:nvSpPr>
        <p:spPr>
          <a:xfrm>
            <a:off x="987286" y="801757"/>
            <a:ext cx="910424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posture of {B} relative to {A}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E4CB0A2-EF5A-D2D4-BCF9-A6BD3CE4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345CD1-33D8-9D17-8FA2-834720C3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43" y="1576174"/>
            <a:ext cx="3448227" cy="230516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3CB50B-2625-8813-B5F5-109A5C293246}"/>
              </a:ext>
            </a:extLst>
          </p:cNvPr>
          <p:cNvCxnSpPr/>
          <p:nvPr/>
        </p:nvCxnSpPr>
        <p:spPr>
          <a:xfrm flipV="1">
            <a:off x="3385930" y="3397615"/>
            <a:ext cx="2153478" cy="115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C2886F1-8461-3A97-750E-85F859948A93}"/>
              </a:ext>
            </a:extLst>
          </p:cNvPr>
          <p:cNvSpPr txBox="1"/>
          <p:nvPr/>
        </p:nvSpPr>
        <p:spPr>
          <a:xfrm>
            <a:off x="5632173" y="2975113"/>
            <a:ext cx="219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the Projection of X_B on {A}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72C72A-999B-ABBA-8A6F-024CDAA08412}"/>
              </a:ext>
            </a:extLst>
          </p:cNvPr>
          <p:cNvSpPr txBox="1"/>
          <p:nvPr/>
        </p:nvSpPr>
        <p:spPr>
          <a:xfrm>
            <a:off x="3783495" y="5912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“direct cosines”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10A6FB8-122D-8D82-B398-2A89482B78B5}"/>
              </a:ext>
            </a:extLst>
          </p:cNvPr>
          <p:cNvSpPr/>
          <p:nvPr/>
        </p:nvSpPr>
        <p:spPr>
          <a:xfrm>
            <a:off x="5632173" y="2902226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D7CFB3-FF84-62CA-DB43-001770796F06}"/>
              </a:ext>
            </a:extLst>
          </p:cNvPr>
          <p:cNvSpPr/>
          <p:nvPr/>
        </p:nvSpPr>
        <p:spPr>
          <a:xfrm>
            <a:off x="2747698" y="4386470"/>
            <a:ext cx="1225826" cy="1470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E56D3D8-DC43-009D-C61F-75BDD53DC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122" y="4512992"/>
            <a:ext cx="8514522" cy="12313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D5AA029-8E9C-694B-F7EC-0FB61A99707E}"/>
              </a:ext>
            </a:extLst>
          </p:cNvPr>
          <p:cNvSpPr txBox="1"/>
          <p:nvPr/>
        </p:nvSpPr>
        <p:spPr>
          <a:xfrm>
            <a:off x="4744137" y="1643122"/>
            <a:ext cx="42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each length of vectors is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B060F8-433C-DCFF-AF17-65EF1B2E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8A1C9C-2759-4420-662A-56DFFF970F5D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7A523A-C312-43B1-4DC6-909A168A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CA4AE-A669-3DC9-D17D-CF6561B7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006" y="4051853"/>
            <a:ext cx="4506594" cy="12933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C91A67-53D2-B7D2-E7E0-8206C769B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70" y="2375659"/>
            <a:ext cx="8151330" cy="14427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77BC021-3B9D-ED7C-8978-839CA6CF73CD}"/>
              </a:ext>
            </a:extLst>
          </p:cNvPr>
          <p:cNvSpPr/>
          <p:nvPr/>
        </p:nvSpPr>
        <p:spPr>
          <a:xfrm>
            <a:off x="2782957" y="2293958"/>
            <a:ext cx="4618383" cy="59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82B317-DCA3-0293-543A-4F9CC2184E7B}"/>
              </a:ext>
            </a:extLst>
          </p:cNvPr>
          <p:cNvSpPr txBox="1"/>
          <p:nvPr/>
        </p:nvSpPr>
        <p:spPr>
          <a:xfrm>
            <a:off x="689112" y="842907"/>
            <a:ext cx="430695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result of swapping the front and back vectors remains unchanged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9C7A14-1F47-92D0-0DB7-636C9E32266B}"/>
              </a:ext>
            </a:extLst>
          </p:cNvPr>
          <p:cNvSpPr txBox="1"/>
          <p:nvPr/>
        </p:nvSpPr>
        <p:spPr>
          <a:xfrm>
            <a:off x="7699514" y="1182853"/>
            <a:ext cx="217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Means the Projection of X_A on {B}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A4609B-E9C3-56B8-A90E-84A7345178FF}"/>
              </a:ext>
            </a:extLst>
          </p:cNvPr>
          <p:cNvSpPr/>
          <p:nvPr/>
        </p:nvSpPr>
        <p:spPr>
          <a:xfrm>
            <a:off x="7600121" y="1108452"/>
            <a:ext cx="2192675" cy="79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609FBB7-ED55-7933-774F-E733CAE257E2}"/>
              </a:ext>
            </a:extLst>
          </p:cNvPr>
          <p:cNvCxnSpPr>
            <a:cxnSpLocks/>
          </p:cNvCxnSpPr>
          <p:nvPr/>
        </p:nvCxnSpPr>
        <p:spPr>
          <a:xfrm flipV="1">
            <a:off x="6367671" y="1682794"/>
            <a:ext cx="1086679" cy="73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0D5F19-667D-4944-CA55-FF6C689F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7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7625BF-D730-8F24-1950-4D30A711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4DC841-CA8C-94A0-B95D-989891E8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509" y="1126608"/>
            <a:ext cx="1898748" cy="2140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74FC1B-3E7A-5438-C9C7-7F162845DBF8}"/>
              </a:ext>
            </a:extLst>
          </p:cNvPr>
          <p:cNvSpPr txBox="1"/>
          <p:nvPr/>
        </p:nvSpPr>
        <p:spPr>
          <a:xfrm>
            <a:off x="1171452" y="92647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it can convert coordinates between vectors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97BF58-494F-11A3-D033-3F0A7C6939C1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A01BC1-1030-0EE5-746B-52A62345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22EB33-CF8B-CB99-A303-74617CCD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10" y="1921151"/>
            <a:ext cx="5473147" cy="477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630355-45A0-1DEF-251C-EAF649C6F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609" y="2643155"/>
            <a:ext cx="5473147" cy="4854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27057C-B6DC-894A-5D89-6C8EA82C8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926" y="3533660"/>
            <a:ext cx="5594874" cy="11854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4829EB-B4DC-979C-4EB8-23E350912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926" y="4845297"/>
            <a:ext cx="5699526" cy="131696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E8051A-BB5B-1D48-4086-FF3B9B69E9E9}"/>
              </a:ext>
            </a:extLst>
          </p:cNvPr>
          <p:cNvSpPr/>
          <p:nvPr/>
        </p:nvSpPr>
        <p:spPr>
          <a:xfrm>
            <a:off x="2398642" y="2564169"/>
            <a:ext cx="768627" cy="56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603B42-2A32-0073-3D53-6F27A82DFF54}"/>
              </a:ext>
            </a:extLst>
          </p:cNvPr>
          <p:cNvCxnSpPr>
            <a:cxnSpLocks/>
          </p:cNvCxnSpPr>
          <p:nvPr/>
        </p:nvCxnSpPr>
        <p:spPr>
          <a:xfrm flipH="1">
            <a:off x="1881808" y="3045076"/>
            <a:ext cx="609600" cy="48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9C4D87D-B201-31A6-0ECD-A05947139E6D}"/>
              </a:ext>
            </a:extLst>
          </p:cNvPr>
          <p:cNvSpPr txBox="1"/>
          <p:nvPr/>
        </p:nvSpPr>
        <p:spPr>
          <a:xfrm>
            <a:off x="7895946" y="3437581"/>
            <a:ext cx="2414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Projection of vector P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{B} to {A}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994B7DB-65A5-CE29-9243-39D30CEFEB6F}"/>
              </a:ext>
            </a:extLst>
          </p:cNvPr>
          <p:cNvSpPr/>
          <p:nvPr/>
        </p:nvSpPr>
        <p:spPr>
          <a:xfrm>
            <a:off x="7267452" y="3560158"/>
            <a:ext cx="51683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42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02904E-A26B-7A04-F17A-B08647CA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AAAFD8-1F18-B5AA-D698-73794D70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14" y="2453003"/>
            <a:ext cx="2556056" cy="24391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BAC69-51BF-0E50-AD20-D43B22444C05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D4C0E-B183-67A0-2178-1BA162BD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1A6A80-1FDE-EFE8-C8BB-0C606A0C313D}"/>
              </a:ext>
            </a:extLst>
          </p:cNvPr>
          <p:cNvSpPr txBox="1"/>
          <p:nvPr/>
        </p:nvSpPr>
        <p:spPr>
          <a:xfrm>
            <a:off x="940904" y="817050"/>
            <a:ext cx="6851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Third, it can further describe the rotational state of the object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383AAD-1265-3033-3CFE-21F3A98F2445}"/>
              </a:ext>
            </a:extLst>
          </p:cNvPr>
          <p:cNvSpPr/>
          <p:nvPr/>
        </p:nvSpPr>
        <p:spPr>
          <a:xfrm>
            <a:off x="9279834" y="2387621"/>
            <a:ext cx="1857004" cy="1392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C540540-E167-9BB1-605A-0696AA26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115" y="2602405"/>
            <a:ext cx="1469941" cy="2568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D9D33F-D2C8-0B85-1802-EB9BAA4A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93" y="3208983"/>
            <a:ext cx="1485486" cy="2647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611BF0-D549-EF9D-B5DC-F4B144C56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506" y="2389246"/>
            <a:ext cx="3857833" cy="138944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351A7AB-49E4-4B1C-8F9F-93EDE380D6BC}"/>
              </a:ext>
            </a:extLst>
          </p:cNvPr>
          <p:cNvSpPr/>
          <p:nvPr/>
        </p:nvSpPr>
        <p:spPr>
          <a:xfrm>
            <a:off x="4578626" y="3045699"/>
            <a:ext cx="344557" cy="265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7973F46-DA2A-4552-1143-CF57A82B39C6}"/>
              </a:ext>
            </a:extLst>
          </p:cNvPr>
          <p:cNvCxnSpPr>
            <a:cxnSpLocks/>
          </p:cNvCxnSpPr>
          <p:nvPr/>
        </p:nvCxnSpPr>
        <p:spPr>
          <a:xfrm>
            <a:off x="4750904" y="3449158"/>
            <a:ext cx="0" cy="44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CE511B1-E904-9045-5FD7-D9C05EF60FBA}"/>
              </a:ext>
            </a:extLst>
          </p:cNvPr>
          <p:cNvSpPr txBox="1"/>
          <p:nvPr/>
        </p:nvSpPr>
        <p:spPr>
          <a:xfrm>
            <a:off x="4118113" y="3979904"/>
            <a:ext cx="161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axis of rotation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1277F4E-D455-3D3A-C6DD-76D54DDFE0F5}"/>
              </a:ext>
            </a:extLst>
          </p:cNvPr>
          <p:cNvCxnSpPr>
            <a:cxnSpLocks/>
          </p:cNvCxnSpPr>
          <p:nvPr/>
        </p:nvCxnSpPr>
        <p:spPr>
          <a:xfrm flipV="1">
            <a:off x="5174974" y="2339009"/>
            <a:ext cx="0" cy="439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663AE67-EB6D-D5DF-8A1B-89AEED207CCF}"/>
              </a:ext>
            </a:extLst>
          </p:cNvPr>
          <p:cNvSpPr txBox="1"/>
          <p:nvPr/>
        </p:nvSpPr>
        <p:spPr>
          <a:xfrm>
            <a:off x="4578626" y="1881498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Rotation angle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89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05B708-BCFF-7E40-719E-89BAC712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0A0F49-439B-25D6-F78E-C8AFE12F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23" y="813601"/>
            <a:ext cx="7810947" cy="52307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B59816-77E3-1915-DF8A-35A0DF41F486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27ADC-76F6-D871-6C2F-6300DE0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61F6DD-6387-C5DF-066F-1522CC16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FBBEE3-267F-9A79-F95D-747B1CB1A059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28E29-21BA-C583-4E04-9C6B9742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9415A6-58D8-9756-7966-6360F6D2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8" y="1003392"/>
            <a:ext cx="3047792" cy="483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B93F7E-F363-D7E3-1EF2-A500BD2E4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820" y="1149620"/>
            <a:ext cx="475616" cy="2816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CEE422-C7B2-B9D3-E483-7B154AE98172}"/>
              </a:ext>
            </a:extLst>
          </p:cNvPr>
          <p:cNvSpPr txBox="1"/>
          <p:nvPr/>
        </p:nvSpPr>
        <p:spPr>
          <a:xfrm>
            <a:off x="760634" y="526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11AD6E-B126-6E67-F267-891F3C13E0DB}"/>
              </a:ext>
            </a:extLst>
          </p:cNvPr>
          <p:cNvSpPr txBox="1"/>
          <p:nvPr/>
        </p:nvSpPr>
        <p:spPr>
          <a:xfrm>
            <a:off x="4386262" y="1087059"/>
            <a:ext cx="4671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30 degrees to the x-axis,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80EA76-7B4A-3A7D-4DF0-2F1982C5E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54" y="2160395"/>
            <a:ext cx="4108796" cy="1061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D0B85-B8CD-A00B-8413-82EF0F7EF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0" y="3553593"/>
            <a:ext cx="2785310" cy="11594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8FF592-3BF7-2945-472B-7C8F6F0BE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431" y="2196574"/>
            <a:ext cx="5520107" cy="10011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99EEF9-65D9-203F-07EF-D0C036334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813" y="3553593"/>
            <a:ext cx="725574" cy="10474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ACD9A1-27F0-4A8A-07F6-99F502028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970" y="5494716"/>
            <a:ext cx="2838569" cy="53453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B541FA3-388C-7A66-4453-D25529FBE864}"/>
              </a:ext>
            </a:extLst>
          </p:cNvPr>
          <p:cNvSpPr/>
          <p:nvPr/>
        </p:nvSpPr>
        <p:spPr>
          <a:xfrm>
            <a:off x="7083286" y="5494716"/>
            <a:ext cx="3306417" cy="53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C3ED524-0ACE-CF57-CB2F-95BBAFDC59AC}"/>
              </a:ext>
            </a:extLst>
          </p:cNvPr>
          <p:cNvSpPr/>
          <p:nvPr/>
        </p:nvSpPr>
        <p:spPr>
          <a:xfrm>
            <a:off x="5266699" y="2560065"/>
            <a:ext cx="576082" cy="2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4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E228D2-1828-7D90-8C50-34B66C19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55BC11-7C2C-A545-9B53-B55BDB3F8F44}"/>
              </a:ext>
            </a:extLst>
          </p:cNvPr>
          <p:cNvSpPr txBox="1"/>
          <p:nvPr/>
        </p:nvSpPr>
        <p:spPr>
          <a:xfrm>
            <a:off x="969617" y="1695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Euler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Angle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B1ACD-5DCF-7753-75C0-AD5361B1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7" y="243859"/>
            <a:ext cx="219475" cy="2194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22A0E2-EEA7-F9AA-334E-C97BAA5E5AA2}"/>
              </a:ext>
            </a:extLst>
          </p:cNvPr>
          <p:cNvSpPr/>
          <p:nvPr/>
        </p:nvSpPr>
        <p:spPr>
          <a:xfrm>
            <a:off x="1" y="-2"/>
            <a:ext cx="220551" cy="6858002"/>
          </a:xfrm>
          <a:prstGeom prst="rect">
            <a:avLst/>
          </a:prstGeom>
          <a:gradFill>
            <a:gsLst>
              <a:gs pos="100000">
                <a:srgbClr val="1C2F43"/>
              </a:gs>
              <a:gs pos="0">
                <a:srgbClr val="46706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F2BF76-5A63-97D0-2923-1DE8B340F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27" y="-2"/>
            <a:ext cx="926672" cy="926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CA225A-6B60-F2A2-ACF9-207B630FF33B}"/>
              </a:ext>
            </a:extLst>
          </p:cNvPr>
          <p:cNvSpPr txBox="1"/>
          <p:nvPr/>
        </p:nvSpPr>
        <p:spPr>
          <a:xfrm>
            <a:off x="485347" y="661456"/>
            <a:ext cx="10686236" cy="2152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rotation in 3D space can be split becomes a rotation along the three orthogonal coordinate axes of the object itself.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multiplication is not commutative, so different rotation orders will produce different results.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is a Z-Y-X Euler Angle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266B1A-02A0-8A56-CF8D-7D112646A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14418"/>
            <a:ext cx="6979009" cy="19813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9D52B7-4539-E68B-7D04-C2C19FB58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08710"/>
            <a:ext cx="5914639" cy="3885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22EB01-5A06-DFF6-25ED-046E95ACB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92" y="5503973"/>
            <a:ext cx="6121263" cy="10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2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814</Words>
  <Application>Microsoft Office PowerPoint</Application>
  <PresentationFormat>宽屏</PresentationFormat>
  <Paragraphs>110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WEITAO</dc:creator>
  <cp:lastModifiedBy>XIONG WEITAO</cp:lastModifiedBy>
  <cp:revision>6</cp:revision>
  <dcterms:created xsi:type="dcterms:W3CDTF">2024-03-26T13:25:13Z</dcterms:created>
  <dcterms:modified xsi:type="dcterms:W3CDTF">2024-03-27T15:53:53Z</dcterms:modified>
</cp:coreProperties>
</file>